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1" r:id="rId1"/>
    <p:sldMasterId id="2147483749" r:id="rId2"/>
    <p:sldMasterId id="2147483761" r:id="rId3"/>
  </p:sldMasterIdLst>
  <p:sldIdLst>
    <p:sldId id="320" r:id="rId4"/>
    <p:sldId id="321" r:id="rId5"/>
    <p:sldId id="322" r:id="rId6"/>
    <p:sldId id="344" r:id="rId7"/>
    <p:sldId id="335" r:id="rId8"/>
    <p:sldId id="336" r:id="rId9"/>
    <p:sldId id="337" r:id="rId10"/>
    <p:sldId id="338" r:id="rId11"/>
    <p:sldId id="342" r:id="rId12"/>
    <p:sldId id="339" r:id="rId13"/>
    <p:sldId id="340" r:id="rId14"/>
    <p:sldId id="341" r:id="rId15"/>
    <p:sldId id="343" r:id="rId16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51" d="100"/>
          <a:sy n="51" d="100"/>
        </p:scale>
        <p:origin x="-106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08/06/1431</a:t>
            </a:fld>
            <a:endParaRPr lang="ar-SY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08/06/1431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08/06/1431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08/06/1431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08/06/1431</a:t>
            </a:fld>
            <a:endParaRPr lang="ar-SY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08/06/1431</a:t>
            </a:fld>
            <a:endParaRPr lang="ar-SY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08/06/1431</a:t>
            </a:fld>
            <a:endParaRPr lang="ar-SY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08/06/1431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08/06/1431</a:t>
            </a:fld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08/06/1431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0C27B-0704-4B26-A21B-4CD02856B5D6}" type="datetimeFigureOut">
              <a:rPr lang="ar-SY" smtClean="0"/>
              <a:pPr/>
              <a:t>08/06/1431</a:t>
            </a:fld>
            <a:endParaRPr lang="ar-SY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F5459-6604-4720-9DF4-24A40FEC516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B165382-CDA4-4CAA-83AB-0D29334B6FE8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-285784" y="-1357346"/>
            <a:ext cx="8929750" cy="4429156"/>
          </a:xfrm>
        </p:spPr>
        <p:txBody>
          <a:bodyPr>
            <a:noAutofit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505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ضوابط الضرورة:</a:t>
            </a:r>
            <a:endParaRPr lang="en-US" sz="6000" b="1" dirty="0" smtClean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215370" cy="4786327"/>
          </a:xfrm>
        </p:spPr>
        <p:txBody>
          <a:bodyPr/>
          <a:lstStyle/>
          <a:p>
            <a:pPr>
              <a:buNone/>
            </a:pPr>
            <a:r>
              <a:rPr lang="ar-SY" sz="4400" b="1" dirty="0" smtClean="0"/>
              <a:t>1) أن تــــكــــون الضــــــــرورة </a:t>
            </a:r>
            <a:r>
              <a:rPr lang="ar-SY" sz="4400" b="1" dirty="0" err="1" smtClean="0"/>
              <a:t>ملجأة</a:t>
            </a:r>
            <a:endParaRPr lang="ar-SY" sz="4400" b="1" dirty="0" smtClean="0"/>
          </a:p>
          <a:p>
            <a:pPr>
              <a:buNone/>
            </a:pPr>
            <a:r>
              <a:rPr lang="ar-SY" sz="4400" b="1" dirty="0" smtClean="0"/>
              <a:t>2) أن تكون الضرورة قائمة لا منتظرة</a:t>
            </a:r>
          </a:p>
          <a:p>
            <a:pPr>
              <a:buNone/>
            </a:pPr>
            <a:r>
              <a:rPr lang="ar-SY" sz="4400" b="1" dirty="0" smtClean="0"/>
              <a:t>3) ألا يجد المضطر وسيلة مباحة لدفع      الضرر إلا ارتكاب المحظور</a:t>
            </a:r>
          </a:p>
          <a:p>
            <a:pPr algn="ctr">
              <a:buNone/>
            </a:pPr>
            <a:r>
              <a:rPr lang="ar-SY" sz="5400" b="1" dirty="0" smtClean="0">
                <a:solidFill>
                  <a:schemeClr val="tx2"/>
                </a:solidFill>
              </a:rPr>
              <a:t>4) أن يقتصر في دفع الضرر على الحد الأدنى من المحظور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ضوابط الضرورة:</a:t>
            </a:r>
            <a:endParaRPr lang="en-US" sz="6000" b="1" dirty="0" smtClean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215370" cy="4786327"/>
          </a:xfrm>
        </p:spPr>
        <p:txBody>
          <a:bodyPr/>
          <a:lstStyle/>
          <a:p>
            <a:pPr>
              <a:buNone/>
            </a:pPr>
            <a:r>
              <a:rPr lang="ar-SY" sz="2800" b="1" dirty="0" smtClean="0"/>
              <a:t>1) أن تــــكــــون الضــــــــرورة </a:t>
            </a:r>
            <a:r>
              <a:rPr lang="ar-SY" sz="2800" b="1" dirty="0" err="1" smtClean="0"/>
              <a:t>ملجأة</a:t>
            </a:r>
            <a:endParaRPr lang="ar-SY" sz="2800" b="1" dirty="0" smtClean="0"/>
          </a:p>
          <a:p>
            <a:pPr>
              <a:buNone/>
            </a:pPr>
            <a:r>
              <a:rPr lang="ar-SY" sz="2800" b="1" dirty="0" smtClean="0"/>
              <a:t>2) أن تكون الضرورة قائمة لا منتظرة</a:t>
            </a:r>
          </a:p>
          <a:p>
            <a:pPr>
              <a:buNone/>
            </a:pPr>
            <a:r>
              <a:rPr lang="ar-SY" sz="2800" b="1" dirty="0" smtClean="0"/>
              <a:t>3) ألا يجد المضطر وسيلة مباحة لدفع الضرر إلا ارتكاب المحظور</a:t>
            </a:r>
          </a:p>
          <a:p>
            <a:pPr>
              <a:buNone/>
            </a:pPr>
            <a:r>
              <a:rPr lang="ar-SY" sz="2800" b="1" dirty="0" smtClean="0"/>
              <a:t>4) أن يقتصر في دفع الضرر علـــــــــــى الحد الأدنى من المحظور</a:t>
            </a:r>
          </a:p>
          <a:p>
            <a:pPr algn="ctr">
              <a:buNone/>
            </a:pPr>
            <a:r>
              <a:rPr lang="ar-SY" sz="6600" b="1" dirty="0" smtClean="0">
                <a:solidFill>
                  <a:schemeClr val="tx2"/>
                </a:solidFill>
              </a:rPr>
              <a:t>5) ألا يكون هذا المحظور : </a:t>
            </a:r>
            <a:r>
              <a:rPr lang="ar-SY" sz="6600" b="1" u="sng" dirty="0" smtClean="0">
                <a:solidFill>
                  <a:schemeClr val="tx2"/>
                </a:solidFill>
              </a:rPr>
              <a:t>قتلاً أو زنا أو كفراً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ضوابط الضرورة:</a:t>
            </a:r>
            <a:endParaRPr lang="en-US" sz="6000" b="1" dirty="0" smtClean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215370" cy="4786327"/>
          </a:xfrm>
        </p:spPr>
        <p:txBody>
          <a:bodyPr/>
          <a:lstStyle/>
          <a:p>
            <a:pPr>
              <a:buNone/>
            </a:pPr>
            <a:r>
              <a:rPr lang="ar-SY" sz="3200" b="1" dirty="0" smtClean="0"/>
              <a:t>1) أن تــــكــــون الضــــــــرورة </a:t>
            </a:r>
            <a:r>
              <a:rPr lang="ar-SY" sz="3200" b="1" dirty="0" err="1" smtClean="0"/>
              <a:t>ملجأة</a:t>
            </a:r>
            <a:endParaRPr lang="ar-SY" sz="3200" b="1" dirty="0" smtClean="0"/>
          </a:p>
          <a:p>
            <a:pPr>
              <a:buNone/>
            </a:pPr>
            <a:r>
              <a:rPr lang="ar-SY" sz="3200" b="1" dirty="0" smtClean="0"/>
              <a:t>2) أن تكون الضرورة قائمة لا منتظرة</a:t>
            </a:r>
          </a:p>
          <a:p>
            <a:pPr>
              <a:buNone/>
            </a:pPr>
            <a:r>
              <a:rPr lang="ar-SY" sz="2800" b="1" dirty="0" smtClean="0"/>
              <a:t>3) ألا يجد المضطر وسيلة مباحة لدفع الضرر إلا ارتكاب المحظور</a:t>
            </a:r>
          </a:p>
          <a:p>
            <a:pPr>
              <a:buNone/>
            </a:pPr>
            <a:r>
              <a:rPr lang="ar-SY" sz="3200" b="1" dirty="0" smtClean="0"/>
              <a:t>4) أن يقتصر في دفع الضرر علـــى الحد الأدنى من المحظور</a:t>
            </a:r>
          </a:p>
          <a:p>
            <a:pPr>
              <a:buNone/>
            </a:pPr>
            <a:r>
              <a:rPr lang="ar-SY" sz="3200" b="1" dirty="0" smtClean="0"/>
              <a:t>5) ألا يكون هذا المحظور : قتلاً أو زنا أو كفراً</a:t>
            </a:r>
            <a:endParaRPr lang="ar-SY" sz="6600" b="1" u="sng" dirty="0" smtClean="0">
              <a:solidFill>
                <a:schemeClr val="tx2"/>
              </a:solidFill>
            </a:endParaRPr>
          </a:p>
          <a:p>
            <a:pPr algn="ctr">
              <a:buNone/>
            </a:pPr>
            <a:r>
              <a:rPr lang="ar-SY" sz="6000" b="1" u="sng" dirty="0" smtClean="0">
                <a:solidFill>
                  <a:schemeClr val="tx2"/>
                </a:solidFill>
              </a:rPr>
              <a:t>6) أن يستشير من يثق بعلمه ودينه من العلماء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ضوابط الضرورة:</a:t>
            </a:r>
            <a:endParaRPr lang="en-US" sz="6000" b="1" dirty="0" smtClean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215370" cy="4786327"/>
          </a:xfrm>
        </p:spPr>
        <p:txBody>
          <a:bodyPr/>
          <a:lstStyle/>
          <a:p>
            <a:pPr>
              <a:buNone/>
            </a:pPr>
            <a:r>
              <a:rPr lang="ar-SY" sz="3200" b="1" dirty="0" smtClean="0"/>
              <a:t>1) أن تــــكــــون الضــــــــرورة </a:t>
            </a:r>
            <a:r>
              <a:rPr lang="ar-SY" sz="3200" b="1" dirty="0" err="1" smtClean="0"/>
              <a:t>ملجأة</a:t>
            </a:r>
            <a:endParaRPr lang="ar-SY" sz="3200" b="1" dirty="0" smtClean="0"/>
          </a:p>
          <a:p>
            <a:pPr>
              <a:buNone/>
            </a:pPr>
            <a:r>
              <a:rPr lang="ar-SY" sz="3200" b="1" dirty="0" smtClean="0"/>
              <a:t>2) أن تكون الضرورة قائمة لا منتظرة</a:t>
            </a:r>
          </a:p>
          <a:p>
            <a:pPr>
              <a:buNone/>
            </a:pPr>
            <a:r>
              <a:rPr lang="ar-SY" sz="2800" b="1" dirty="0" smtClean="0"/>
              <a:t>3) ألا يجد المضطر وسيلة مباحة لدفع الضرر إلا ارتكاب المحظور</a:t>
            </a:r>
          </a:p>
          <a:p>
            <a:pPr>
              <a:buNone/>
            </a:pPr>
            <a:r>
              <a:rPr lang="ar-SY" sz="3200" b="1" dirty="0" smtClean="0"/>
              <a:t>4) أن يقتصر في دفع الضرر علـــى الحد الأدنى من المحظور</a:t>
            </a:r>
          </a:p>
          <a:p>
            <a:pPr>
              <a:buNone/>
            </a:pPr>
            <a:r>
              <a:rPr lang="ar-SY" sz="3200" b="1" dirty="0" smtClean="0"/>
              <a:t>5) ألا يكون هذا المحظور : قتلاً أو زنا أو كفراً</a:t>
            </a:r>
            <a:endParaRPr lang="ar-SY" sz="6600" b="1" u="sng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ar-SY" sz="3600" b="1" dirty="0" smtClean="0"/>
              <a:t>6) أن يستشير من يثق بعلمه ودينه من العلماء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358246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72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سلسلة أسواقنا التجارية</a:t>
            </a:r>
            <a:endParaRPr lang="ar-SY" sz="72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الخطبة الرابعة والعشرون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15370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Y" sz="115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cs typeface="Traditional Arabic" pitchFamily="2" charset="-78"/>
              </a:rPr>
              <a:t>عنوان الخطبة</a:t>
            </a:r>
            <a:endParaRPr lang="ar-SY" sz="115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aditional Arabic" pitchFamily="2" charset="-78"/>
              <a:cs typeface="Traditional Arabic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714620"/>
            <a:ext cx="9144000" cy="452693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ar-SY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aditional Arabic" pitchFamily="2" charset="-78"/>
                <a:ea typeface="+mj-ea"/>
                <a:cs typeface="Traditional Arabic" pitchFamily="2" charset="-78"/>
              </a:rPr>
              <a:t>فقه المعاملات المالية -4-</a:t>
            </a: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3600" b="1" dirty="0" smtClean="0"/>
              <a:t>النتيجة العملية لخطبة فقه المعاملات المالية -1-:</a:t>
            </a:r>
            <a:endParaRPr lang="en-US" sz="36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63" y="1285860"/>
            <a:ext cx="8215341" cy="485776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ar-SA" sz="4000" b="1" dirty="0" smtClean="0"/>
              <a:t>1-اقرأ كتاباً في فقه المعاملات المالية , </a:t>
            </a:r>
            <a:r>
              <a:rPr lang="ar-SA" sz="4000" b="1" dirty="0" err="1" smtClean="0"/>
              <a:t>و</a:t>
            </a:r>
            <a:r>
              <a:rPr lang="ar-SA" sz="4000" b="1" dirty="0" smtClean="0"/>
              <a:t> اعتن أكثر ما تعتني بالمبـــــــاحث المرتبطة بعمـلك .</a:t>
            </a:r>
            <a:endParaRPr lang="en-US" sz="4000" b="1" dirty="0" smtClean="0"/>
          </a:p>
          <a:p>
            <a:pPr>
              <a:buNone/>
            </a:pPr>
            <a:r>
              <a:rPr lang="ar-SA" sz="4000" b="1" dirty="0" smtClean="0"/>
              <a:t>2-التحق بدورة في فقه المعاملات المـالية , مــــــرة كــــــل ثـــــــلاث ســــــــــــنوات .</a:t>
            </a:r>
            <a:endParaRPr lang="en-US" sz="4000" b="1" dirty="0" smtClean="0"/>
          </a:p>
          <a:p>
            <a:pPr>
              <a:buNone/>
            </a:pPr>
            <a:r>
              <a:rPr lang="ar-SA" sz="4000" b="1" dirty="0" smtClean="0"/>
              <a:t>3- اتخذ </a:t>
            </a:r>
            <a:r>
              <a:rPr lang="ar-SA" sz="4000" b="1" smtClean="0"/>
              <a:t>لنفسك مرجعاً شرعياً </a:t>
            </a:r>
            <a:r>
              <a:rPr lang="ar-SA" sz="4000" b="1" dirty="0" smtClean="0"/>
              <a:t>في فقه المعاملات المالية , عالــما ثقة , ترجـع إليه عند الحاجة .</a:t>
            </a:r>
            <a:endParaRPr lang="en-US" sz="4000" b="1" dirty="0" smtClean="0"/>
          </a:p>
          <a:p>
            <a:pPr>
              <a:buNone/>
            </a:pPr>
            <a:endParaRPr lang="en-US" sz="3600" b="1" dirty="0" smtClean="0"/>
          </a:p>
          <a:p>
            <a:pPr>
              <a:buNone/>
            </a:pPr>
            <a:endParaRPr lang="en-US" sz="36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بعض القواعد في فقه المعاملات المالية:</a:t>
            </a:r>
            <a:endParaRPr lang="en-US" sz="48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000108"/>
            <a:ext cx="8215341" cy="5072079"/>
          </a:xfrm>
        </p:spPr>
        <p:txBody>
          <a:bodyPr/>
          <a:lstStyle/>
          <a:p>
            <a:pPr algn="ctr">
              <a:buNone/>
            </a:pPr>
            <a:r>
              <a:rPr lang="ar-SY" sz="3600" b="1" dirty="0" smtClean="0"/>
              <a:t>القاعدة الأولى:</a:t>
            </a:r>
          </a:p>
          <a:p>
            <a:pPr algn="ctr">
              <a:buNone/>
            </a:pPr>
            <a:r>
              <a:rPr lang="ar-SY" sz="3600" b="1" dirty="0" smtClean="0">
                <a:solidFill>
                  <a:schemeClr val="tx2"/>
                </a:solidFill>
              </a:rPr>
              <a:t>الأصل في الأشياء الإباحة حتى يدل الدليل على التحريم</a:t>
            </a:r>
            <a:endParaRPr lang="en-US" sz="2800" b="1" dirty="0" smtClean="0">
              <a:solidFill>
                <a:schemeClr val="tx2"/>
              </a:solidFill>
            </a:endParaRPr>
          </a:p>
          <a:p>
            <a:pPr algn="ctr">
              <a:buNone/>
            </a:pPr>
            <a:r>
              <a:rPr lang="ar-SY" sz="3600" b="1" dirty="0" smtClean="0"/>
              <a:t>القاعدة الثانية:</a:t>
            </a:r>
          </a:p>
          <a:p>
            <a:pPr algn="ctr">
              <a:buNone/>
            </a:pPr>
            <a:r>
              <a:rPr lang="ar-SY" sz="3600" b="1" dirty="0" smtClean="0">
                <a:solidFill>
                  <a:schemeClr val="tx2"/>
                </a:solidFill>
              </a:rPr>
              <a:t>في الحلال ما يغني عن الحرام</a:t>
            </a:r>
            <a:endParaRPr lang="en-US" sz="2800" b="1" dirty="0" smtClean="0">
              <a:solidFill>
                <a:schemeClr val="tx2"/>
              </a:solidFill>
            </a:endParaRPr>
          </a:p>
          <a:p>
            <a:pPr algn="ctr">
              <a:buNone/>
            </a:pPr>
            <a:r>
              <a:rPr lang="ar-SY" sz="3600" b="1" dirty="0" smtClean="0"/>
              <a:t>القاعدة الثالثة:</a:t>
            </a:r>
          </a:p>
          <a:p>
            <a:pPr algn="ctr">
              <a:buNone/>
            </a:pPr>
            <a:r>
              <a:rPr lang="ar-SY" sz="3600" b="1" dirty="0" smtClean="0">
                <a:solidFill>
                  <a:schemeClr val="tx2"/>
                </a:solidFill>
              </a:rPr>
              <a:t>ما أدى إلى حرام فهو حرام</a:t>
            </a:r>
            <a:endParaRPr lang="ar-SY" sz="3600" b="1" dirty="0" smtClean="0"/>
          </a:p>
          <a:p>
            <a:pPr algn="ctr">
              <a:buFont typeface="Wingdings" pitchFamily="2" charset="2"/>
              <a:buNone/>
            </a:pPr>
            <a:r>
              <a:rPr lang="ar-SY" sz="3600" b="1" dirty="0" smtClean="0"/>
              <a:t>القاعدة الرابعة:</a:t>
            </a:r>
          </a:p>
          <a:p>
            <a:pPr algn="ctr">
              <a:buFont typeface="Wingdings" pitchFamily="2" charset="2"/>
              <a:buNone/>
            </a:pPr>
            <a:r>
              <a:rPr lang="ar-SY" sz="3600" b="1" dirty="0" smtClean="0">
                <a:solidFill>
                  <a:schemeClr val="tx2"/>
                </a:solidFill>
              </a:rPr>
              <a:t>النية الحسنة لا تبرر الحرام</a:t>
            </a:r>
            <a:endParaRPr lang="en-US" sz="28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>
                <a:solidFill>
                  <a:schemeClr val="tx1"/>
                </a:solidFill>
              </a:rPr>
              <a:t>بعض القواعد في فقه المعاملات المالية:</a:t>
            </a:r>
            <a:br>
              <a:rPr lang="ar-SY" sz="4800" b="1" dirty="0" smtClean="0">
                <a:solidFill>
                  <a:schemeClr val="tx1"/>
                </a:solidFill>
              </a:rPr>
            </a:br>
            <a:r>
              <a:rPr lang="ar-SY" sz="6000" b="1" u="sng" dirty="0" smtClean="0">
                <a:solidFill>
                  <a:schemeClr val="tx1"/>
                </a:solidFill>
              </a:rPr>
              <a:t>القاعدة الخامسة:</a:t>
            </a:r>
            <a:r>
              <a:rPr lang="en-US" sz="4000" b="1" dirty="0" smtClean="0">
                <a:solidFill>
                  <a:schemeClr val="tx1"/>
                </a:solidFill>
              </a:rPr>
              <a:t/>
            </a:r>
            <a:br>
              <a:rPr lang="en-US" sz="4000" b="1" dirty="0" smtClean="0">
                <a:solidFill>
                  <a:schemeClr val="tx1"/>
                </a:solidFill>
              </a:rPr>
            </a:br>
            <a:endParaRPr lang="en-US" sz="4800" b="1" dirty="0" smtClean="0">
              <a:solidFill>
                <a:schemeClr val="tx1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2786058"/>
            <a:ext cx="8215370" cy="3286129"/>
          </a:xfrm>
        </p:spPr>
        <p:txBody>
          <a:bodyPr/>
          <a:lstStyle/>
          <a:p>
            <a:pPr algn="ctr">
              <a:buNone/>
            </a:pPr>
            <a:r>
              <a:rPr lang="ar-SY" sz="7000" b="1" dirty="0" smtClean="0"/>
              <a:t>الضرورات تبيح المحظورات</a:t>
            </a:r>
            <a:endParaRPr lang="en-US" sz="70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ضوابط الضرورة:</a:t>
            </a:r>
            <a:endParaRPr lang="en-US" sz="6000" b="1" dirty="0" smtClean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857364"/>
            <a:ext cx="8215370" cy="4214823"/>
          </a:xfrm>
        </p:spPr>
        <p:txBody>
          <a:bodyPr/>
          <a:lstStyle/>
          <a:p>
            <a:pPr algn="ctr">
              <a:buNone/>
            </a:pPr>
            <a:r>
              <a:rPr lang="ar-SY" sz="6600" b="1" dirty="0" smtClean="0"/>
              <a:t>1) أن تكون الضرورة </a:t>
            </a:r>
            <a:r>
              <a:rPr lang="ar-SY" sz="6600" b="1" dirty="0" err="1" smtClean="0"/>
              <a:t>ملجأة</a:t>
            </a:r>
            <a:endParaRPr lang="ar-SY" sz="6600" b="1" dirty="0" smtClean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ضوابط الضرورة:</a:t>
            </a:r>
            <a:endParaRPr lang="en-US" sz="6000" b="1" dirty="0" smtClean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215370" cy="4786327"/>
          </a:xfrm>
        </p:spPr>
        <p:txBody>
          <a:bodyPr/>
          <a:lstStyle/>
          <a:p>
            <a:pPr>
              <a:buNone/>
            </a:pPr>
            <a:r>
              <a:rPr lang="ar-SY" sz="4400" b="1" dirty="0" smtClean="0"/>
              <a:t>1) أن تكون الضرورة </a:t>
            </a:r>
            <a:r>
              <a:rPr lang="ar-SY" sz="4400" b="1" dirty="0" err="1" smtClean="0"/>
              <a:t>ملجأة</a:t>
            </a:r>
            <a:endParaRPr lang="ar-SY" sz="4400" b="1" dirty="0" smtClean="0"/>
          </a:p>
          <a:p>
            <a:pPr algn="ctr">
              <a:buNone/>
            </a:pPr>
            <a:r>
              <a:rPr lang="ar-SY" sz="6600" b="1" dirty="0" smtClean="0">
                <a:solidFill>
                  <a:schemeClr val="tx2"/>
                </a:solidFill>
              </a:rPr>
              <a:t>2) أن تكون الضرورة قائمة لا منتظرة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ضوابط الضرورة:</a:t>
            </a:r>
            <a:endParaRPr lang="en-US" sz="6000" b="1" dirty="0" smtClean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85860"/>
            <a:ext cx="8215370" cy="4786327"/>
          </a:xfrm>
        </p:spPr>
        <p:txBody>
          <a:bodyPr/>
          <a:lstStyle/>
          <a:p>
            <a:pPr>
              <a:buNone/>
            </a:pPr>
            <a:r>
              <a:rPr lang="ar-SY" sz="4400" b="1" dirty="0" smtClean="0"/>
              <a:t>1) أن تــــكــــون الضــــــــرورة </a:t>
            </a:r>
            <a:r>
              <a:rPr lang="ar-SY" sz="4400" b="1" dirty="0" err="1" smtClean="0"/>
              <a:t>ملجأة</a:t>
            </a:r>
            <a:endParaRPr lang="ar-SY" sz="4400" b="1" dirty="0" smtClean="0"/>
          </a:p>
          <a:p>
            <a:pPr>
              <a:buNone/>
            </a:pPr>
            <a:r>
              <a:rPr lang="ar-SY" sz="4400" b="1" dirty="0" smtClean="0"/>
              <a:t>2) أن تكون الضرورة قائمة لا منتظرة</a:t>
            </a:r>
          </a:p>
          <a:p>
            <a:pPr algn="ctr">
              <a:buNone/>
            </a:pPr>
            <a:r>
              <a:rPr lang="ar-SY" sz="5400" b="1" dirty="0" smtClean="0">
                <a:solidFill>
                  <a:schemeClr val="tx2"/>
                </a:solidFill>
              </a:rPr>
              <a:t>3) ألا يجد المضطر وسيلة مباحة لدفع الضرر إلا ارتكاب المحظور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415</TotalTime>
  <Words>399</Words>
  <Application>Microsoft Office PowerPoint</Application>
  <PresentationFormat>عرض على الشاشة (3:4)‏</PresentationFormat>
  <Paragraphs>54</Paragraphs>
  <Slides>13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13</vt:i4>
      </vt:variant>
    </vt:vector>
  </HeadingPairs>
  <TitlesOfParts>
    <vt:vector size="16" baseType="lpstr">
      <vt:lpstr>1_Ocean</vt:lpstr>
      <vt:lpstr>تدفق</vt:lpstr>
      <vt:lpstr>Edge</vt:lpstr>
      <vt:lpstr>الشريحة 1</vt:lpstr>
      <vt:lpstr>سلسلة أسواقنا التجارية</vt:lpstr>
      <vt:lpstr>عنوان الخطبة</vt:lpstr>
      <vt:lpstr>النتيجة العملية لخطبة فقه المعاملات المالية -1-:</vt:lpstr>
      <vt:lpstr>بعض القواعد في فقه المعاملات المالية:</vt:lpstr>
      <vt:lpstr>بعض القواعد في فقه المعاملات المالية: القاعدة الخامسة: </vt:lpstr>
      <vt:lpstr>ضوابط الضرورة:</vt:lpstr>
      <vt:lpstr>ضوابط الضرورة:</vt:lpstr>
      <vt:lpstr>ضوابط الضرورة:</vt:lpstr>
      <vt:lpstr>ضوابط الضرورة:</vt:lpstr>
      <vt:lpstr>ضوابط الضرورة:</vt:lpstr>
      <vt:lpstr>ضوابط الضرورة:</vt:lpstr>
      <vt:lpstr>ضوابط الضرورة: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الحكيم</cp:lastModifiedBy>
  <cp:revision>134</cp:revision>
  <dcterms:created xsi:type="dcterms:W3CDTF">2008-01-26T18:59:58Z</dcterms:created>
  <dcterms:modified xsi:type="dcterms:W3CDTF">2010-05-21T09:43:33Z</dcterms:modified>
</cp:coreProperties>
</file>