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01" r:id="rId1"/>
    <p:sldMasterId id="2147483713" r:id="rId2"/>
    <p:sldMasterId id="2147483737" r:id="rId3"/>
    <p:sldMasterId id="2147483749" r:id="rId4"/>
    <p:sldMasterId id="2147483761" r:id="rId5"/>
  </p:sldMasterIdLst>
  <p:sldIdLst>
    <p:sldId id="320" r:id="rId6"/>
    <p:sldId id="321" r:id="rId7"/>
    <p:sldId id="322" r:id="rId8"/>
    <p:sldId id="324" r:id="rId9"/>
    <p:sldId id="325" r:id="rId10"/>
    <p:sldId id="326" r:id="rId11"/>
    <p:sldId id="327" r:id="rId12"/>
    <p:sldId id="328" r:id="rId13"/>
    <p:sldId id="329" r:id="rId14"/>
    <p:sldId id="330" r:id="rId15"/>
    <p:sldId id="316" r:id="rId16"/>
    <p:sldId id="318" r:id="rId17"/>
    <p:sldId id="323" r:id="rId18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70" d="100"/>
          <a:sy n="70" d="100"/>
        </p:scale>
        <p:origin x="-6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45ADA-0AC7-4F70-BB9E-65E85583B60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8B2D6-4E20-4C20-B11A-A0ADBCE85C1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6C6DA8-2C16-4C23-B504-D473B291881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عنوان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2" name="عنوان فرعي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20" name="عنصر نائب للتذييل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10" name="عنصر نائب لرقم الشريحة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9C8DAB-E38C-41B6-8092-9E399632EC46}" type="slidenum">
              <a:rPr lang="ar-SA" altLang="en-US" smtClean="0"/>
              <a:pPr/>
              <a:t>‹#›</a:t>
            </a:fld>
            <a:endParaRPr lang="en-US" altLang="en-US"/>
          </a:p>
        </p:txBody>
      </p:sp>
      <p:sp>
        <p:nvSpPr>
          <p:cNvPr id="8" name="شكل بيضاوي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5DE97C-AB25-491E-8132-73F008A70949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216B0C-97CD-47AA-A346-CD9EB19FAC84}" type="slidenum">
              <a:rPr lang="ar-SA" altLang="en-US" smtClean="0"/>
              <a:pPr/>
              <a:t>‹#›</a:t>
            </a:fld>
            <a:endParaRPr lang="en-US" altLang="en-US"/>
          </a:p>
        </p:txBody>
      </p:sp>
      <p:sp>
        <p:nvSpPr>
          <p:cNvPr id="10" name="مستطيل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FAC7F4-3D58-4870-98F2-820B042CF3BF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9FDB12-C077-4E2F-924E-FB5ABBC97D1D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2604D1-C113-4AD7-B566-190D049DA5DF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29C84E-3932-45F8-BAD8-90D76C38A710}" type="slidenum">
              <a:rPr lang="ar-SA" altLang="en-US" smtClean="0"/>
              <a:pPr/>
              <a:t>‹#›</a:t>
            </a:fld>
            <a:endParaRPr lang="en-US" altLang="en-US"/>
          </a:p>
        </p:txBody>
      </p:sp>
      <p:sp>
        <p:nvSpPr>
          <p:cNvPr id="6" name="مستطيل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0896C1-2F22-462A-ACDD-B9939C6BBC2D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35B63-D8B5-4957-93DA-52C1A707057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7372EF-C3DF-4287-AA25-C20E95516F4A}" type="slidenum">
              <a:rPr lang="ar-SA" altLang="en-US" smtClean="0"/>
              <a:pPr/>
              <a:t>‹#›</a:t>
            </a:fld>
            <a:endParaRPr lang="en-US" altLang="en-US"/>
          </a:p>
        </p:txBody>
      </p:sp>
      <p:sp>
        <p:nvSpPr>
          <p:cNvPr id="8" name="مستطيل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9" name="مخطط انسيابي: معالجة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مخطط انسيابي: معالجة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988F88-D031-4C6F-9095-A7EAC1444856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32D576-C072-4E53-9224-6EC6CD16F3A6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عنوان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2" name="عنوان فرعي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20" name="عنصر نائب للتذييل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10" name="عنصر نائب لرقم الشريحة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9C8DAB-E38C-41B6-8092-9E399632EC46}" type="slidenum">
              <a:rPr lang="ar-SA" altLang="en-US" smtClean="0"/>
              <a:pPr/>
              <a:t>‹#›</a:t>
            </a:fld>
            <a:endParaRPr lang="en-US" altLang="en-US"/>
          </a:p>
        </p:txBody>
      </p:sp>
      <p:sp>
        <p:nvSpPr>
          <p:cNvPr id="8" name="شكل بيضاوي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5DE97C-AB25-491E-8132-73F008A70949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216B0C-97CD-47AA-A346-CD9EB19FAC84}" type="slidenum">
              <a:rPr lang="ar-SA" altLang="en-US" smtClean="0"/>
              <a:pPr/>
              <a:t>‹#›</a:t>
            </a:fld>
            <a:endParaRPr lang="en-US" altLang="en-US"/>
          </a:p>
        </p:txBody>
      </p:sp>
      <p:sp>
        <p:nvSpPr>
          <p:cNvPr id="10" name="مستطيل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FAC7F4-3D58-4870-98F2-820B042CF3BF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9FDB12-C077-4E2F-924E-FB5ABBC97D1D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2604D1-C113-4AD7-B566-190D049DA5DF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29C84E-3932-45F8-BAD8-90D76C38A710}" type="slidenum">
              <a:rPr lang="ar-SA" altLang="en-US" smtClean="0"/>
              <a:pPr/>
              <a:t>‹#›</a:t>
            </a:fld>
            <a:endParaRPr lang="en-US" altLang="en-US"/>
          </a:p>
        </p:txBody>
      </p:sp>
      <p:sp>
        <p:nvSpPr>
          <p:cNvPr id="6" name="مستطيل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6A5E8-EEE0-4728-A58B-CB79B7B366C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0896C1-2F22-462A-ACDD-B9939C6BBC2D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7372EF-C3DF-4287-AA25-C20E95516F4A}" type="slidenum">
              <a:rPr lang="ar-SA" altLang="en-US" smtClean="0"/>
              <a:pPr/>
              <a:t>‹#›</a:t>
            </a:fld>
            <a:endParaRPr lang="en-US" altLang="en-US"/>
          </a:p>
        </p:txBody>
      </p:sp>
      <p:sp>
        <p:nvSpPr>
          <p:cNvPr id="8" name="مستطيل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9" name="مخطط انسيابي: معالجة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مخطط انسيابي: معالجة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988F88-D031-4C6F-9095-A7EAC1444856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32D576-C072-4E53-9224-6EC6CD16F3A6}" type="slidenum">
              <a:rPr lang="ar-SA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10/05/1431</a:t>
            </a:fld>
            <a:endParaRPr lang="ar-SY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10/05/1431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10/05/1431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10/05/1431</a:t>
            </a:fld>
            <a:endParaRPr lang="ar-SY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10/05/1431</a:t>
            </a:fld>
            <a:endParaRPr lang="ar-SY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10/05/1431</a:t>
            </a:fld>
            <a:endParaRPr lang="ar-SY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68170-87E0-4314-8D82-1A1C5065777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10/05/1431</a:t>
            </a:fld>
            <a:endParaRPr lang="ar-SY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10/05/1431</a:t>
            </a:fld>
            <a:endParaRPr lang="ar-SY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ذو زاوية واحدة مخدوشة ودائرية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مثلث قائم الزاوية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10/05/1431</a:t>
            </a:fld>
            <a:endParaRPr lang="ar-SY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10" name="شكل حر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شكل حر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10/05/1431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10/05/1431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ar-SA" altLang="en-US"/>
              <a:t>انقر لتحرير نمط العنوان الرئيسي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ar-SA" altLang="en-US"/>
              <a:t>انقر لتحرير نمط العنوان الثانوي الرئيسي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29C8DAB-E38C-41B6-8092-9E399632EC46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15367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Y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5DE97C-AB25-491E-8132-73F008A70949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216B0C-97CD-47AA-A346-CD9EB19FAC84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FAC7F4-3D58-4870-98F2-820B042CF3BF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9FDB12-C077-4E2F-924E-FB5ABBC97D1D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A5E911-5C55-4B02-B9DD-38C3BEF59A0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2604D1-C113-4AD7-B566-190D049DA5DF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29C84E-3932-45F8-BAD8-90D76C38A710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0896C1-2F22-462A-ACDD-B9939C6BBC2D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7372EF-C3DF-4287-AA25-C20E95516F4A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988F88-D031-4C6F-9095-A7EAC1444856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32D576-C072-4E53-9224-6EC6CD16F3A6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C89564-8FE8-4839-90EC-9B08781B180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F80271-79D5-4160-9521-B9DBFDBD78A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183CF7-211C-44E7-9385-ADA100168CE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ar-SA" noProof="0" smtClean="0"/>
              <a:t>انقر فوق الرمز لإضافة صورة</a:t>
            </a:r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7F786-5425-459C-BA4B-FD7EE950661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fld id="{BB165382-CDA4-4CAA-83AB-0D29334B6FE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ransition spd="slow">
    <p:strips/>
  </p:transition>
  <p:txStyles>
    <p:titleStyle>
      <a:lvl1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5pPr>
      <a:lvl6pPr marL="4572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6pPr>
      <a:lvl7pPr marL="9144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7pPr>
      <a:lvl8pPr marL="13716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8pPr>
      <a:lvl9pPr marL="18288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دائري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دائرة مجوفة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مستطيل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عنصر نائب للعنوان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صر نائب للنص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4" name="عنصر نائب للتاريخ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عنصر نائب لرقم الشريحة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589E8BE-8690-4E73-922B-463BD1CEDA33}" type="slidenum">
              <a:rPr lang="ar-SA" smtClean="0"/>
              <a:pPr/>
              <a:t>‹#›</a:t>
            </a:fld>
            <a:endParaRPr lang="en-US"/>
          </a:p>
        </p:txBody>
      </p:sp>
      <p:sp>
        <p:nvSpPr>
          <p:cNvPr id="15" name="مستطيل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ransition spd="slow">
    <p:strips/>
  </p:transition>
  <p:timing>
    <p:tnLst>
      <p:par>
        <p:cTn id="1" dur="indefinite" restart="never" nodeType="tmRoot"/>
      </p:par>
    </p:tnLst>
  </p:timing>
  <p:txStyles>
    <p:titleStyle>
      <a:lvl1pPr algn="l" rtl="1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r" rtl="1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r" rtl="1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r" rtl="1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r" rtl="1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r" rtl="1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r" rtl="1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دائري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دائرة مجوفة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مستطيل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عنصر نائب للعنوان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صر نائب للنص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4" name="عنصر نائب للتاريخ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endParaRPr lang="en-US" altLang="en-US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 altLang="en-US"/>
          </a:p>
        </p:txBody>
      </p:sp>
      <p:sp>
        <p:nvSpPr>
          <p:cNvPr id="22" name="عنصر نائب لرقم الشريحة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084FCA2-9E31-4B4E-9BA7-50E6AA1197EF}" type="slidenum">
              <a:rPr lang="ar-SA" altLang="en-US" smtClean="0"/>
              <a:pPr/>
              <a:t>‹#›</a:t>
            </a:fld>
            <a:endParaRPr lang="en-US" altLang="en-US"/>
          </a:p>
        </p:txBody>
      </p:sp>
      <p:sp>
        <p:nvSpPr>
          <p:cNvPr id="15" name="مستطيل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ransition spd="slow">
    <p:strips/>
  </p:transition>
  <p:timing>
    <p:tnLst>
      <p:par>
        <p:cTn id="1" dur="indefinite" restart="never" nodeType="tmRoot"/>
      </p:par>
    </p:tnLst>
  </p:timing>
  <p:txStyles>
    <p:titleStyle>
      <a:lvl1pPr algn="l" rtl="1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r" rtl="1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r" rtl="1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r" rtl="1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r" rtl="1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r" rtl="1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r" rtl="1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BB165382-CDA4-4CAA-83AB-0D29334B6FE8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مجموعة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شكل حر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شكل حر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نمط العنوان الرئيسي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أنماط النص الرئيسي</a:t>
            </a:r>
          </a:p>
          <a:p>
            <a:pPr lvl="1"/>
            <a:r>
              <a:rPr lang="ar-SA" altLang="en-US" smtClean="0"/>
              <a:t>المستوى الثاني</a:t>
            </a:r>
          </a:p>
          <a:p>
            <a:pPr lvl="2"/>
            <a:r>
              <a:rPr lang="ar-SA" altLang="en-US" smtClean="0"/>
              <a:t>المستوى الثالث</a:t>
            </a:r>
          </a:p>
          <a:p>
            <a:pPr lvl="3"/>
            <a:r>
              <a:rPr lang="ar-SA" altLang="en-US" smtClean="0"/>
              <a:t>المستوى الرابع</a:t>
            </a:r>
          </a:p>
          <a:p>
            <a:pPr lvl="4"/>
            <a:r>
              <a:rPr lang="ar-SA" altLang="en-US" smtClean="0"/>
              <a:t>المستوى الخامس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200">
                <a:latin typeface="+mj-lt"/>
              </a:defRPr>
            </a:lvl1pPr>
          </a:lstStyle>
          <a:p>
            <a:fld id="{F084FCA2-9E31-4B4E-9BA7-50E6AA1197EF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1434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timing>
    <p:tnLst>
      <p:par>
        <p:cTn id="1" dur="indefinite" restart="never" nodeType="tmRoot"/>
      </p:par>
    </p:tnLst>
  </p:timing>
  <p:txStyles>
    <p:titleStyle>
      <a:lvl1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2pPr>
      <a:lvl3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3pPr>
      <a:lvl4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4pPr>
      <a:lvl5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r" rtl="1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  <a:cs typeface="+mn-cs"/>
        </a:defRPr>
      </a:lvl2pPr>
      <a:lvl3pPr marL="1022350" indent="-350838" algn="r" rtl="1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3pPr>
      <a:lvl4pPr marL="1339850" indent="-315913" algn="r" rtl="1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  <a:cs typeface="+mn-cs"/>
        </a:defRPr>
      </a:lvl4pPr>
      <a:lvl5pPr marL="16811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1383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955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0527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5099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Y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GB" sz="82900" dirty="0" smtClean="0">
              <a:solidFill>
                <a:schemeClr val="tx1"/>
              </a:solidFill>
              <a:cs typeface="Diwani Letter" pitchFamily="2" charset="-78"/>
            </a:endParaRPr>
          </a:p>
        </p:txBody>
      </p:sp>
      <p:sp>
        <p:nvSpPr>
          <p:cNvPr id="4" name="عنصر نائب للمحتوى 3"/>
          <p:cNvSpPr>
            <a:spLocks noGrp="1"/>
          </p:cNvSpPr>
          <p:nvPr>
            <p:ph idx="1"/>
          </p:nvPr>
        </p:nvSpPr>
        <p:spPr>
          <a:xfrm>
            <a:off x="-285784" y="-1357346"/>
            <a:ext cx="8929750" cy="4429156"/>
          </a:xfrm>
        </p:spPr>
        <p:txBody>
          <a:bodyPr>
            <a:noAutofit/>
          </a:bodyPr>
          <a:lstStyle/>
          <a:p>
            <a:pPr algn="ctr" eaLnBrk="1" hangingPunct="1">
              <a:buFont typeface="Wingdings 2" pitchFamily="18" charset="2"/>
              <a:buNone/>
            </a:pPr>
            <a:r>
              <a:rPr lang="en-US" sz="50500" dirty="0" smtClean="0">
                <a:solidFill>
                  <a:schemeClr val="tx2"/>
                </a:solidFill>
                <a:cs typeface="Times New Roman" pitchFamily="18" charset="0"/>
                <a:sym typeface="AGA Arabesque" pitchFamily="2" charset="2"/>
              </a:rPr>
              <a:t></a:t>
            </a:r>
            <a:endParaRPr lang="ar-SA" sz="60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4800" b="1" dirty="0" smtClean="0"/>
              <a:t>نقاط سبع تعينك على الدعوة إلى الإسلام وأنت في عملك؟ </a:t>
            </a:r>
            <a:endParaRPr lang="en-US" sz="48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63" y="1928802"/>
            <a:ext cx="8215341" cy="4214823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ar-SY" sz="5400" b="1" dirty="0" smtClean="0"/>
              <a:t>7) </a:t>
            </a:r>
            <a:r>
              <a:rPr lang="ar-SY" sz="5400" b="1" dirty="0" smtClean="0"/>
              <a:t>شارك بمالك وجاهك في مؤسسة علمية شرعية مُرَخَّصَةٍ ، لتكون ممن يساعدون في نشر </a:t>
            </a:r>
            <a:r>
              <a:rPr lang="ar-SY" sz="5400" b="1" smtClean="0"/>
              <a:t>رسالة الإسلام</a:t>
            </a:r>
            <a:endParaRPr lang="en-US" sz="4400" b="1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00100" y="1"/>
            <a:ext cx="8143900" cy="1417638"/>
          </a:xfrm>
        </p:spPr>
        <p:txBody>
          <a:bodyPr>
            <a:normAutofit/>
          </a:bodyPr>
          <a:lstStyle/>
          <a:p>
            <a:pPr algn="ctr"/>
            <a:r>
              <a:rPr lang="ar-SY" sz="4500" b="1" dirty="0" smtClean="0"/>
              <a:t>سبق فيما مضى خمسة أسباب سعة الرزق:</a:t>
            </a:r>
            <a:endParaRPr lang="en-US" sz="45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00100" y="1214422"/>
            <a:ext cx="8143900" cy="5357850"/>
          </a:xfrm>
        </p:spPr>
        <p:txBody>
          <a:bodyPr>
            <a:normAutofit/>
          </a:bodyPr>
          <a:lstStyle/>
          <a:p>
            <a:pPr algn="ctr">
              <a:buFont typeface="Wingdings" pitchFamily="2" charset="2"/>
              <a:buNone/>
            </a:pPr>
            <a:r>
              <a:rPr lang="ar-SY" sz="6000" b="1" dirty="0" smtClean="0">
                <a:latin typeface="+mj-lt"/>
                <a:ea typeface="+mj-ea"/>
                <a:cs typeface="+mj-cs"/>
              </a:rPr>
              <a:t>1) حســـــــــــــــن الخلق</a:t>
            </a:r>
          </a:p>
          <a:p>
            <a:pPr algn="ctr">
              <a:buFont typeface="Wingdings" pitchFamily="2" charset="2"/>
              <a:buNone/>
            </a:pPr>
            <a:r>
              <a:rPr lang="ar-SY" sz="6000" b="1" dirty="0" smtClean="0">
                <a:latin typeface="+mj-lt"/>
                <a:ea typeface="+mj-ea"/>
                <a:cs typeface="+mj-cs"/>
              </a:rPr>
              <a:t>2) بذل الإحسان للآخرين</a:t>
            </a:r>
          </a:p>
          <a:p>
            <a:pPr algn="ctr">
              <a:buFont typeface="Wingdings" pitchFamily="2" charset="2"/>
              <a:buNone/>
            </a:pPr>
            <a:r>
              <a:rPr lang="ar-SY" sz="6000" b="1" dirty="0" smtClean="0">
                <a:latin typeface="+mj-lt"/>
                <a:ea typeface="+mj-ea"/>
                <a:cs typeface="+mj-cs"/>
              </a:rPr>
              <a:t>3) الاســـــــتغفار والتوبة</a:t>
            </a:r>
          </a:p>
          <a:p>
            <a:pPr algn="ctr">
              <a:buFont typeface="Wingdings" pitchFamily="2" charset="2"/>
              <a:buNone/>
            </a:pPr>
            <a:r>
              <a:rPr lang="ar-SY" sz="6000" b="1" dirty="0" smtClean="0">
                <a:latin typeface="+mj-lt"/>
                <a:ea typeface="+mj-ea"/>
                <a:cs typeface="+mj-cs"/>
              </a:rPr>
              <a:t>4) شــــــــكر نعمة الرزق</a:t>
            </a:r>
          </a:p>
          <a:p>
            <a:pPr algn="ctr">
              <a:buNone/>
            </a:pPr>
            <a:r>
              <a:rPr lang="ar-SY" sz="6000" b="1" dirty="0" smtClean="0"/>
              <a:t>5) إتـــقــــان الـــعمـــــــل</a:t>
            </a:r>
            <a:endParaRPr lang="en-US" sz="6000" b="1" dirty="0" smtClean="0"/>
          </a:p>
          <a:p>
            <a:pPr algn="ctr">
              <a:buFont typeface="Wingdings" pitchFamily="2" charset="2"/>
              <a:buNone/>
            </a:pPr>
            <a:endParaRPr lang="en-US" sz="6000" b="1" dirty="0" smtClean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00100" y="1"/>
            <a:ext cx="8143900" cy="1417638"/>
          </a:xfrm>
        </p:spPr>
        <p:txBody>
          <a:bodyPr>
            <a:normAutofit/>
          </a:bodyPr>
          <a:lstStyle/>
          <a:p>
            <a:pPr algn="ctr"/>
            <a:r>
              <a:rPr lang="ar-SY" sz="7200" b="1" dirty="0" smtClean="0"/>
              <a:t>من أسباب سعة الرزق:</a:t>
            </a:r>
            <a:endParaRPr lang="en-US" sz="66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71538" y="928670"/>
            <a:ext cx="8072462" cy="5143517"/>
          </a:xfrm>
        </p:spPr>
        <p:txBody>
          <a:bodyPr>
            <a:noAutofit/>
          </a:bodyPr>
          <a:lstStyle/>
          <a:p>
            <a:pPr algn="ctr">
              <a:buFont typeface="Wingdings" pitchFamily="2" charset="2"/>
              <a:buNone/>
            </a:pPr>
            <a:endParaRPr lang="ar-SY" sz="8800" b="1" dirty="0" smtClean="0"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ctr">
              <a:buFont typeface="Wingdings" pitchFamily="2" charset="2"/>
              <a:buNone/>
            </a:pPr>
            <a:r>
              <a:rPr lang="ar-SY" sz="8800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6) تقوى الله تعالى</a:t>
            </a:r>
            <a:endParaRPr lang="en-US" sz="8800" b="1" dirty="0" smtClean="0"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00100" y="1"/>
            <a:ext cx="8143900" cy="1417638"/>
          </a:xfrm>
        </p:spPr>
        <p:txBody>
          <a:bodyPr>
            <a:normAutofit fontScale="90000"/>
          </a:bodyPr>
          <a:lstStyle/>
          <a:p>
            <a:pPr algn="ctr"/>
            <a:r>
              <a:rPr lang="ar-SY" sz="6000" b="1" dirty="0" smtClean="0"/>
              <a:t>ما المطلوب منك في هذه الخطبة:</a:t>
            </a:r>
            <a:endParaRPr lang="en-US" sz="54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71538" y="1571612"/>
            <a:ext cx="8072462" cy="4500575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None/>
            </a:pPr>
            <a:r>
              <a:rPr lang="ar-SY" sz="6000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1) افعل الخيرات (ما دمت حياً)</a:t>
            </a:r>
          </a:p>
          <a:p>
            <a:pPr>
              <a:buFont typeface="Wingdings" pitchFamily="2" charset="2"/>
              <a:buNone/>
            </a:pPr>
            <a:r>
              <a:rPr lang="ar-SY" sz="6000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    ما استطعت</a:t>
            </a:r>
          </a:p>
          <a:p>
            <a:pPr>
              <a:buFont typeface="Wingdings" pitchFamily="2" charset="2"/>
              <a:buNone/>
            </a:pPr>
            <a:r>
              <a:rPr lang="ar-SY" sz="6000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2) اجتنب المعاصي ما قدرت ، </a:t>
            </a:r>
          </a:p>
          <a:p>
            <a:pPr>
              <a:buFont typeface="Wingdings" pitchFamily="2" charset="2"/>
              <a:buNone/>
            </a:pPr>
            <a:r>
              <a:rPr lang="ar-SY" sz="6000" b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    وإذا أذنبت فتب</a:t>
            </a:r>
            <a:endParaRPr lang="en-US" sz="6000" b="1" dirty="0" smtClean="0"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596" y="928670"/>
            <a:ext cx="8358246" cy="114300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Y" sz="7200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cs typeface="Traditional Arabic" pitchFamily="2" charset="-78"/>
              </a:rPr>
              <a:t>سلسلة أسواقنا التجارية</a:t>
            </a:r>
            <a:endParaRPr lang="ar-SY" sz="7200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raditional Arabic" pitchFamily="2" charset="-78"/>
              <a:cs typeface="Traditional Arabic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2714620"/>
            <a:ext cx="9144000" cy="4526934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buNone/>
            </a:pPr>
            <a:r>
              <a:rPr lang="ar-SY" sz="8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الخطبة </a:t>
            </a:r>
            <a:r>
              <a:rPr lang="ar-SY" sz="8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العشرون</a:t>
            </a:r>
            <a:endParaRPr lang="ar-SY" sz="88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raditional Arabic" pitchFamily="2" charset="-78"/>
              <a:ea typeface="+mj-ea"/>
              <a:cs typeface="Traditional Arabic" pitchFamily="2" charset="-78"/>
            </a:endParaRP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596" y="928670"/>
            <a:ext cx="8215370" cy="114300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Y" sz="11500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cs typeface="Traditional Arabic" pitchFamily="2" charset="-78"/>
              </a:rPr>
              <a:t>عنوان الخطبة</a:t>
            </a:r>
            <a:endParaRPr lang="ar-SY" sz="11500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raditional Arabic" pitchFamily="2" charset="-78"/>
              <a:cs typeface="Traditional Arabic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2714620"/>
            <a:ext cx="9144000" cy="4526934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buNone/>
            </a:pPr>
            <a:r>
              <a:rPr lang="ar-SY" sz="9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كيف </a:t>
            </a:r>
            <a:r>
              <a:rPr lang="ar-SY" sz="9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تدعو إلى </a:t>
            </a:r>
            <a:r>
              <a:rPr lang="ar-SY" sz="9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الإسلام</a:t>
            </a:r>
          </a:p>
          <a:p>
            <a:pPr algn="ctr">
              <a:buNone/>
            </a:pPr>
            <a:r>
              <a:rPr lang="ar-SY" sz="9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 </a:t>
            </a:r>
            <a:r>
              <a:rPr lang="ar-SY" sz="9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وأنت </a:t>
            </a:r>
            <a:r>
              <a:rPr lang="ar-SY" sz="9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في عملك؟</a:t>
            </a:r>
            <a:endParaRPr lang="ar-SY" sz="96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raditional Arabic" pitchFamily="2" charset="-78"/>
              <a:ea typeface="+mj-ea"/>
              <a:cs typeface="Traditional Arabic" pitchFamily="2" charset="-78"/>
            </a:endParaRP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4800" b="1" dirty="0" smtClean="0"/>
              <a:t>نقاط سبع تعينك على الدعوة إلى الإسلام وأنت في عملك؟ </a:t>
            </a:r>
            <a:endParaRPr lang="en-US" sz="48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63" y="1928802"/>
            <a:ext cx="8215341" cy="4214823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ar-SY" sz="6000" b="1" dirty="0" smtClean="0"/>
              <a:t>1) أحسن تعاملك مع الناس حولك يحبوك ، ثم يحبوا مبدأك ، ولعلهم يتبعونك قبل أن تسألهم ذلك </a:t>
            </a:r>
            <a:endParaRPr lang="en-US" sz="4800" b="1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4800" b="1" dirty="0" smtClean="0"/>
              <a:t>نقاط سبع تعينك على الدعوة إلى الإسلام وأنت في عملك؟ </a:t>
            </a:r>
            <a:endParaRPr lang="en-US" sz="48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63" y="1928802"/>
            <a:ext cx="8215341" cy="4214823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ar-SY" sz="5400" b="1" dirty="0" smtClean="0"/>
              <a:t>2) انضباطك العملي بفرائض الإسلام (الصلاة ، الطهارة ، الصوم ، غض البصر ، ترك التعامل بالربا....) يدعو الآخرين للإعجاب بهذه المبادئ ثم متابعتك فيها</a:t>
            </a:r>
            <a:endParaRPr lang="en-US" sz="4400" b="1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4800" b="1" dirty="0" smtClean="0"/>
              <a:t>نقاط سبع تعينك على الدعوة إلى الإسلام وأنت في عملك؟ </a:t>
            </a:r>
            <a:endParaRPr lang="en-US" sz="48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63" y="1928802"/>
            <a:ext cx="8215341" cy="4214823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ar-SY" sz="5400" b="1" dirty="0" smtClean="0"/>
              <a:t>3) احتفظ بكتب شرعية علمية نافعة أو أقراص لدروس مؤثرة لعلماء </a:t>
            </a:r>
            <a:r>
              <a:rPr lang="ar-SY" sz="5400" b="1" dirty="0" err="1" smtClean="0"/>
              <a:t>موثوقين</a:t>
            </a:r>
            <a:r>
              <a:rPr lang="ar-SY" sz="5400" b="1" dirty="0" smtClean="0"/>
              <a:t> من بلدك ، تهديها لبعض المشترين أو الباعة أو الأصحاب في عملك</a:t>
            </a:r>
            <a:endParaRPr lang="en-US" sz="4400" b="1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4800" b="1" dirty="0" smtClean="0"/>
              <a:t>نقاط سبع تعينك على الدعوة إلى الإسلام وأنت في عملك؟ </a:t>
            </a:r>
            <a:endParaRPr lang="en-US" sz="48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63" y="1928802"/>
            <a:ext cx="8215341" cy="4214823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ar-SY" sz="5400" b="1" dirty="0" smtClean="0"/>
              <a:t>4) لا تكره أحداً على الاقتناع بما تقتنع </a:t>
            </a:r>
            <a:r>
              <a:rPr lang="ar-SY" sz="5400" b="1" dirty="0" err="1" smtClean="0"/>
              <a:t>به</a:t>
            </a:r>
            <a:r>
              <a:rPr lang="ar-SY" sz="5400" b="1" dirty="0" smtClean="0"/>
              <a:t> ، بل ألقِ </a:t>
            </a:r>
            <a:r>
              <a:rPr lang="ar-SY" sz="5400" b="1" dirty="0" err="1" smtClean="0"/>
              <a:t>بِذَارك</a:t>
            </a:r>
            <a:r>
              <a:rPr lang="ar-SY" sz="5400" b="1" dirty="0" smtClean="0"/>
              <a:t> الجيدة ودَعها ، واعلم أنها ستُنبت يوماً ما</a:t>
            </a:r>
            <a:endParaRPr lang="en-US" sz="4400" b="1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4800" b="1" dirty="0" smtClean="0"/>
              <a:t>نقاط سبع تعينك على الدعوة إلى الإسلام وأنت في عملك؟ </a:t>
            </a:r>
            <a:endParaRPr lang="en-US" sz="48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63" y="1928802"/>
            <a:ext cx="8215341" cy="4214823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ar-SY" sz="5400" b="1" dirty="0" smtClean="0"/>
              <a:t>5) ابتسم للآخرين ، وألقِ السلام على من عرفت ومن لم تعرف ، وكن متواضعاً مؤدباً مع الناس ، فإن هذه السلوكيات تجعل الآخرين يعجبون بك وبمبدئك</a:t>
            </a:r>
            <a:endParaRPr lang="en-US" sz="4400" b="1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4800" b="1" dirty="0" smtClean="0"/>
              <a:t>نقاط سبع تعينك على الدعوة إلى الإسلام وأنت في عملك؟ </a:t>
            </a:r>
            <a:endParaRPr lang="en-US" sz="48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63" y="1928802"/>
            <a:ext cx="8215341" cy="4214823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ar-SY" sz="5400" b="1" dirty="0" smtClean="0"/>
              <a:t>6) إذا سافرت في عمل تجاري فاعلم أنك سفير للإسلام ، وحجة له أو عليه ، فراقب أقوالك وأفعالك أن تتوافق مع دينك</a:t>
            </a:r>
            <a:endParaRPr lang="en-US" sz="4400" b="1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1_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انقلاب">
  <a:themeElements>
    <a:clrScheme name="انقلاب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انقلاب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انقلاب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انقلاب">
  <a:themeElements>
    <a:clrScheme name="انقلاب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انقلاب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انقلاب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370</TotalTime>
  <Words>328</Words>
  <Application>Microsoft Office PowerPoint</Application>
  <PresentationFormat>عرض على الشاشة (3:4)‏</PresentationFormat>
  <Paragraphs>34</Paragraphs>
  <Slides>13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5</vt:i4>
      </vt:variant>
      <vt:variant>
        <vt:lpstr>عناوين الشرائح</vt:lpstr>
      </vt:variant>
      <vt:variant>
        <vt:i4>13</vt:i4>
      </vt:variant>
    </vt:vector>
  </HeadingPairs>
  <TitlesOfParts>
    <vt:vector size="18" baseType="lpstr">
      <vt:lpstr>1_Ocean</vt:lpstr>
      <vt:lpstr>انقلاب</vt:lpstr>
      <vt:lpstr>1_انقلاب</vt:lpstr>
      <vt:lpstr>تدفق</vt:lpstr>
      <vt:lpstr>Edge</vt:lpstr>
      <vt:lpstr>الشريحة 1</vt:lpstr>
      <vt:lpstr>سلسلة أسواقنا التجارية</vt:lpstr>
      <vt:lpstr>عنوان الخطبة</vt:lpstr>
      <vt:lpstr>نقاط سبع تعينك على الدعوة إلى الإسلام وأنت في عملك؟ </vt:lpstr>
      <vt:lpstr>نقاط سبع تعينك على الدعوة إلى الإسلام وأنت في عملك؟ </vt:lpstr>
      <vt:lpstr>نقاط سبع تعينك على الدعوة إلى الإسلام وأنت في عملك؟ </vt:lpstr>
      <vt:lpstr>نقاط سبع تعينك على الدعوة إلى الإسلام وأنت في عملك؟ </vt:lpstr>
      <vt:lpstr>نقاط سبع تعينك على الدعوة إلى الإسلام وأنت في عملك؟ </vt:lpstr>
      <vt:lpstr>نقاط سبع تعينك على الدعوة إلى الإسلام وأنت في عملك؟ </vt:lpstr>
      <vt:lpstr>نقاط سبع تعينك على الدعوة إلى الإسلام وأنت في عملك؟ </vt:lpstr>
      <vt:lpstr>سبق فيما مضى خمسة أسباب سعة الرزق:</vt:lpstr>
      <vt:lpstr>من أسباب سعة الرزق:</vt:lpstr>
      <vt:lpstr>ما المطلوب منك في هذه الخطبة:</vt:lpstr>
    </vt:vector>
  </TitlesOfParts>
  <Company>SSRC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عنوان الخطبة</dc:title>
  <dc:creator>USER</dc:creator>
  <cp:lastModifiedBy>wael mahmah</cp:lastModifiedBy>
  <cp:revision>118</cp:revision>
  <dcterms:created xsi:type="dcterms:W3CDTF">2008-01-26T18:59:58Z</dcterms:created>
  <dcterms:modified xsi:type="dcterms:W3CDTF">2010-04-23T08:28:49Z</dcterms:modified>
</cp:coreProperties>
</file>