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  <p:sldMasterId id="2147483655" r:id="rId2"/>
    <p:sldMasterId id="2147483701" r:id="rId3"/>
    <p:sldMasterId id="2147483713" r:id="rId4"/>
  </p:sldMasterIdLst>
  <p:sldIdLst>
    <p:sldId id="268" r:id="rId5"/>
    <p:sldId id="269" r:id="rId6"/>
    <p:sldId id="256" r:id="rId7"/>
    <p:sldId id="270" r:id="rId8"/>
    <p:sldId id="278" r:id="rId9"/>
    <p:sldId id="279" r:id="rId10"/>
    <p:sldId id="280" r:id="rId11"/>
    <p:sldId id="281" r:id="rId12"/>
    <p:sldId id="265" r:id="rId13"/>
    <p:sldId id="282" r:id="rId14"/>
    <p:sldId id="283" r:id="rId15"/>
    <p:sldId id="284" r:id="rId16"/>
    <p:sldId id="285" r:id="rId17"/>
    <p:sldId id="286" r:id="rId18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5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7C0D366-44C2-441E-B3AC-A4116E947F16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B0C68-6470-421C-85B1-823E99648ED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2C5C2-6D4A-4E3A-8CF5-7D13CD5878D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5BED2-C4BC-4CEC-AF6C-51FA347F003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B471D-DEA7-40E6-8DAF-8BB80E67DAE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B371B4-4BEC-4EAC-BA8B-41E5CBDDC37C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5A8179-CF4B-4B50-AC56-A148C19C28F0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87BF39-3858-4B75-B68D-101DBEAAE19D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A6D490-DDC4-4329-833F-F21A3BE647CA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79470D-E42F-4B91-8E45-4B487DC8B396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070F85-A854-4D51-82BE-2EE8D14127C7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3A4C9-5F24-470C-ADD6-7B98AD65318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5A0F67-2F61-41FE-83FE-58C699346589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5A7092-76CE-4D38-8976-8C2BBFF78D29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D4269B3D-46CA-4BAA-A666-482F5384A8E7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9A905A-79E3-4BB1-A5A8-A14F7448661D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BE924-BBA2-4CC2-A7F7-9F2945A07B8C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F7868-FC97-4F68-BF73-CB057C7A2BC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7801D-C611-4B83-9316-A195A3E04E1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E19-216B-4EAE-B4E2-13F0B229813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4183B-E262-47AD-9299-927F181F516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2C17F-8022-43FE-80CC-7DB15BC32BB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fld id="{B589E8BE-8690-4E73-922B-463BD1CEDA33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589E8BE-8690-4E73-922B-463BD1CEDA33}" type="slidenum">
              <a:rPr lang="ar-SA" smtClean="0"/>
              <a:pPr/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357158" y="-1857412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13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14356"/>
            <a:ext cx="91440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ar-SY" sz="8800" b="1" dirty="0" smtClean="0">
                <a:solidFill>
                  <a:schemeClr val="tx1"/>
                </a:solidFill>
              </a:rPr>
              <a:t>ثانياً : </a:t>
            </a:r>
            <a:r>
              <a:rPr lang="ar-SY" sz="8800" b="1" dirty="0" smtClean="0">
                <a:solidFill>
                  <a:schemeClr val="tx1"/>
                </a:solidFill>
              </a:rPr>
              <a:t>آداب </a:t>
            </a:r>
            <a:r>
              <a:rPr lang="ar-SY" sz="8800" b="1" dirty="0" err="1" smtClean="0">
                <a:solidFill>
                  <a:schemeClr val="tx1"/>
                </a:solidFill>
              </a:rPr>
              <a:t>المستقرض</a:t>
            </a:r>
            <a:r>
              <a:rPr lang="ar-SY" sz="8800" b="1" dirty="0" smtClean="0">
                <a:solidFill>
                  <a:schemeClr val="tx1"/>
                </a:solidFill>
              </a:rPr>
              <a:t>(المدين)</a:t>
            </a:r>
            <a:endParaRPr lang="en-US" sz="8800" b="1" dirty="0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43115"/>
            <a:ext cx="9144000" cy="4714885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solidFill>
                  <a:schemeClr val="tx2">
                    <a:lumMod val="75000"/>
                  </a:schemeClr>
                </a:solidFill>
              </a:rPr>
              <a:t>2) النية والعزم الأكيدان ووضع البرامج </a:t>
            </a:r>
            <a:r>
              <a:rPr lang="ar-SY" sz="6600" b="1" dirty="0" err="1" smtClean="0">
                <a:solidFill>
                  <a:schemeClr val="tx2">
                    <a:lumMod val="75000"/>
                  </a:schemeClr>
                </a:solidFill>
              </a:rPr>
              <a:t>والتوفيرات</a:t>
            </a:r>
            <a:r>
              <a:rPr lang="ar-SY" sz="6600" b="1" dirty="0" smtClean="0">
                <a:solidFill>
                  <a:schemeClr val="tx2">
                    <a:lumMod val="75000"/>
                  </a:schemeClr>
                </a:solidFill>
              </a:rPr>
              <a:t> لإعطاء الدائن ماله بأسرع وقت ممكن</a:t>
            </a:r>
            <a:endParaRPr lang="ar-SY" sz="4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14356"/>
            <a:ext cx="91440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ar-SY" sz="8800" b="1" dirty="0" smtClean="0">
                <a:solidFill>
                  <a:schemeClr val="tx1"/>
                </a:solidFill>
              </a:rPr>
              <a:t>ثانياً : </a:t>
            </a:r>
            <a:r>
              <a:rPr lang="ar-SY" sz="8800" b="1" dirty="0" smtClean="0">
                <a:solidFill>
                  <a:schemeClr val="tx1"/>
                </a:solidFill>
              </a:rPr>
              <a:t>آداب </a:t>
            </a:r>
            <a:r>
              <a:rPr lang="ar-SY" sz="8800" b="1" dirty="0" err="1" smtClean="0">
                <a:solidFill>
                  <a:schemeClr val="tx1"/>
                </a:solidFill>
              </a:rPr>
              <a:t>المستقرض</a:t>
            </a:r>
            <a:r>
              <a:rPr lang="ar-SY" sz="8800" b="1" dirty="0" smtClean="0">
                <a:solidFill>
                  <a:schemeClr val="tx1"/>
                </a:solidFill>
              </a:rPr>
              <a:t>(المدين)</a:t>
            </a:r>
            <a:endParaRPr lang="en-US" sz="8800" b="1" dirty="0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43115"/>
            <a:ext cx="9144000" cy="4714885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8000" b="1" dirty="0" smtClean="0">
                <a:solidFill>
                  <a:schemeClr val="tx2">
                    <a:lumMod val="75000"/>
                  </a:schemeClr>
                </a:solidFill>
              </a:rPr>
              <a:t>3) تقديم وفاء الدين </a:t>
            </a:r>
            <a:r>
              <a:rPr lang="ar-SY" sz="8000" b="1" dirty="0" smtClean="0">
                <a:solidFill>
                  <a:schemeClr val="tx2">
                    <a:lumMod val="75000"/>
                  </a:schemeClr>
                </a:solidFill>
              </a:rPr>
              <a:t>على غيره من الأمور</a:t>
            </a:r>
            <a:endParaRPr lang="ar-SY" sz="60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14356"/>
            <a:ext cx="91440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ar-SY" sz="8800" b="1" dirty="0" smtClean="0">
                <a:solidFill>
                  <a:schemeClr val="tx1"/>
                </a:solidFill>
              </a:rPr>
              <a:t>ثانياً : </a:t>
            </a:r>
            <a:r>
              <a:rPr lang="ar-SY" sz="8800" b="1" dirty="0" smtClean="0">
                <a:solidFill>
                  <a:schemeClr val="tx1"/>
                </a:solidFill>
              </a:rPr>
              <a:t>آداب </a:t>
            </a:r>
            <a:r>
              <a:rPr lang="ar-SY" sz="8800" b="1" dirty="0" err="1" smtClean="0">
                <a:solidFill>
                  <a:schemeClr val="tx1"/>
                </a:solidFill>
              </a:rPr>
              <a:t>المستقرض</a:t>
            </a:r>
            <a:r>
              <a:rPr lang="ar-SY" sz="8800" b="1" dirty="0" smtClean="0">
                <a:solidFill>
                  <a:schemeClr val="tx1"/>
                </a:solidFill>
              </a:rPr>
              <a:t>(المدين)</a:t>
            </a:r>
            <a:endParaRPr lang="en-US" sz="8800" b="1" dirty="0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43115"/>
            <a:ext cx="9144000" cy="4714885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solidFill>
                  <a:schemeClr val="tx2">
                    <a:lumMod val="75000"/>
                  </a:schemeClr>
                </a:solidFill>
              </a:rPr>
              <a:t>4) عدم المماطلة في قضاء الدين</a:t>
            </a:r>
            <a:endParaRPr lang="ar-SY" sz="4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14356"/>
            <a:ext cx="91440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ar-SY" sz="8800" b="1" dirty="0" smtClean="0">
                <a:solidFill>
                  <a:schemeClr val="tx1"/>
                </a:solidFill>
              </a:rPr>
              <a:t>ثانياً : </a:t>
            </a:r>
            <a:r>
              <a:rPr lang="ar-SY" sz="8800" b="1" dirty="0" smtClean="0">
                <a:solidFill>
                  <a:schemeClr val="tx1"/>
                </a:solidFill>
              </a:rPr>
              <a:t>آداب </a:t>
            </a:r>
            <a:r>
              <a:rPr lang="ar-SY" sz="8800" b="1" dirty="0" err="1" smtClean="0">
                <a:solidFill>
                  <a:schemeClr val="tx1"/>
                </a:solidFill>
              </a:rPr>
              <a:t>المستقرض</a:t>
            </a:r>
            <a:r>
              <a:rPr lang="ar-SY" sz="8800" b="1" dirty="0" smtClean="0">
                <a:solidFill>
                  <a:schemeClr val="tx1"/>
                </a:solidFill>
              </a:rPr>
              <a:t>(المدين)</a:t>
            </a:r>
            <a:endParaRPr lang="en-US" sz="8800" b="1" dirty="0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43115"/>
            <a:ext cx="9144000" cy="4714885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8000" b="1" dirty="0" smtClean="0">
                <a:solidFill>
                  <a:schemeClr val="tx2">
                    <a:lumMod val="75000"/>
                  </a:schemeClr>
                </a:solidFill>
              </a:rPr>
              <a:t>5) شكر الدائن ومدحه والثناء عليه ومكافأته لمن استطاع</a:t>
            </a:r>
            <a:endParaRPr lang="ar-SY" sz="60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14356"/>
            <a:ext cx="91440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ar-SY" sz="8800" b="1" dirty="0" smtClean="0">
                <a:solidFill>
                  <a:schemeClr val="tx1"/>
                </a:solidFill>
              </a:rPr>
              <a:t>ثانياً : </a:t>
            </a:r>
            <a:r>
              <a:rPr lang="ar-SY" sz="8800" b="1" dirty="0" smtClean="0">
                <a:solidFill>
                  <a:schemeClr val="tx1"/>
                </a:solidFill>
              </a:rPr>
              <a:t>آداب </a:t>
            </a:r>
            <a:r>
              <a:rPr lang="ar-SY" sz="8800" b="1" dirty="0" err="1" smtClean="0">
                <a:solidFill>
                  <a:schemeClr val="tx1"/>
                </a:solidFill>
              </a:rPr>
              <a:t>المستقرض</a:t>
            </a:r>
            <a:r>
              <a:rPr lang="ar-SY" sz="8800" b="1" dirty="0" smtClean="0">
                <a:solidFill>
                  <a:schemeClr val="tx1"/>
                </a:solidFill>
              </a:rPr>
              <a:t>(المدين)</a:t>
            </a:r>
            <a:endParaRPr lang="en-US" sz="8800" b="1" dirty="0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43115"/>
            <a:ext cx="9144000" cy="4714885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r>
              <a:rPr lang="ar-SY" sz="3600" b="1" smtClean="0">
                <a:solidFill>
                  <a:schemeClr val="tx2">
                    <a:lumMod val="75000"/>
                  </a:schemeClr>
                </a:solidFill>
              </a:rPr>
              <a:t>) الابتـــــــــــــــــــــــــــــــــــــــــــعاد </a:t>
            </a: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عن الدين قدر الإمكان</a:t>
            </a:r>
          </a:p>
          <a:p>
            <a:pPr algn="ctr">
              <a:buNone/>
            </a:pP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2) النية والعزم الأكيدان ووضع البرامج </a:t>
            </a:r>
            <a:r>
              <a:rPr lang="ar-SY" sz="3600" b="1" dirty="0" err="1" smtClean="0">
                <a:solidFill>
                  <a:schemeClr val="tx2">
                    <a:lumMod val="75000"/>
                  </a:schemeClr>
                </a:solidFill>
              </a:rPr>
              <a:t>والتوفيرات</a:t>
            </a: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 لإعطاء الدائن ماله </a:t>
            </a: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بأســــــــــــــــــــــــــــــــــــــــرع </a:t>
            </a: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وقت </a:t>
            </a: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ممكن</a:t>
            </a:r>
          </a:p>
          <a:p>
            <a:pPr algn="ctr">
              <a:buNone/>
            </a:pP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3) تقديم </a:t>
            </a: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وفـــــــــــــــــــــــــــــاء </a:t>
            </a: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الدين على غيره من </a:t>
            </a: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الأمور</a:t>
            </a:r>
          </a:p>
          <a:p>
            <a:pPr algn="ctr">
              <a:buNone/>
            </a:pP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4) عدم المماطلة في </a:t>
            </a: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قضـــــــــــــــــــــــــــــــــــــــــــاء الدين</a:t>
            </a:r>
          </a:p>
          <a:p>
            <a:pPr algn="ctr">
              <a:buNone/>
            </a:pP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5) </a:t>
            </a: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شـــكر </a:t>
            </a: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الدائن ومدحه والثناء عليه ومكافأته لمن </a:t>
            </a:r>
            <a:r>
              <a:rPr lang="ar-SY" sz="3600" b="1" dirty="0" smtClean="0">
                <a:solidFill>
                  <a:schemeClr val="tx2">
                    <a:lumMod val="75000"/>
                  </a:schemeClr>
                </a:solidFill>
              </a:rPr>
              <a:t>استطاع</a:t>
            </a:r>
            <a:endParaRPr lang="ar-SY" sz="36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71480"/>
            <a:ext cx="7929619" cy="1928826"/>
          </a:xfrm>
        </p:spPr>
        <p:txBody>
          <a:bodyPr/>
          <a:lstStyle/>
          <a:p>
            <a:pPr algn="ctr"/>
            <a:r>
              <a:rPr lang="ar-SY" sz="8000" b="1" dirty="0" smtClean="0"/>
              <a:t>سلسلة أسواقنا التجارية</a:t>
            </a:r>
            <a:endParaRPr lang="en-US" sz="8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428596" y="2500306"/>
            <a:ext cx="8229600" cy="4114800"/>
          </a:xfrm>
        </p:spPr>
        <p:txBody>
          <a:bodyPr/>
          <a:lstStyle/>
          <a:p>
            <a:pPr algn="ctr">
              <a:buNone/>
            </a:pPr>
            <a:r>
              <a:rPr lang="ar-SY" sz="7200" b="1" dirty="0" smtClean="0"/>
              <a:t>الخطبة </a:t>
            </a:r>
            <a:r>
              <a:rPr lang="ar-SY" sz="7200" b="1" dirty="0" smtClean="0"/>
              <a:t>السادسة </a:t>
            </a:r>
            <a:endParaRPr lang="ar-SY" sz="7200" b="1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341438"/>
            <a:ext cx="7772400" cy="1431925"/>
          </a:xfrm>
        </p:spPr>
        <p:txBody>
          <a:bodyPr/>
          <a:lstStyle/>
          <a:p>
            <a:r>
              <a:rPr lang="ar-SY" sz="12900" b="1"/>
              <a:t>عنوان الخطبة</a:t>
            </a:r>
            <a:endParaRPr lang="en-US" sz="12900" b="1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860800"/>
            <a:ext cx="8569325" cy="1752600"/>
          </a:xfrm>
        </p:spPr>
        <p:txBody>
          <a:bodyPr/>
          <a:lstStyle/>
          <a:p>
            <a:r>
              <a:rPr lang="ar-SY" sz="9600" b="1" dirty="0" smtClean="0"/>
              <a:t>القرض وأحكامه </a:t>
            </a:r>
            <a:r>
              <a:rPr lang="ar-SY" sz="9600" b="1" dirty="0" smtClean="0"/>
              <a:t>-2-</a:t>
            </a:r>
            <a:endParaRPr lang="en-US" sz="9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600" b="1" dirty="0" smtClean="0"/>
              <a:t>آداب المقرض </a:t>
            </a:r>
            <a:r>
              <a:rPr lang="ar-SY" sz="6600" b="1" dirty="0" err="1" smtClean="0"/>
              <a:t>والمستقرض</a:t>
            </a:r>
            <a:r>
              <a:rPr lang="ar-SY" sz="4400" b="1" dirty="0" smtClean="0"/>
              <a:t/>
            </a:r>
            <a:br>
              <a:rPr lang="ar-SY" sz="4400" b="1" dirty="0" smtClean="0"/>
            </a:br>
            <a:r>
              <a:rPr lang="ar-SY" sz="5400" b="1" dirty="0" smtClean="0"/>
              <a:t>أولاً </a:t>
            </a:r>
            <a:r>
              <a:rPr lang="ar-SY" sz="5400" b="1" dirty="0" smtClean="0"/>
              <a:t>: </a:t>
            </a:r>
            <a:r>
              <a:rPr lang="ar-SY" sz="5400" b="1" dirty="0" smtClean="0"/>
              <a:t>آداب المقرض (الدائن)</a:t>
            </a:r>
            <a:endParaRPr lang="en-US" sz="44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00034" y="2571744"/>
            <a:ext cx="8186766" cy="3987809"/>
          </a:xfrm>
        </p:spPr>
        <p:txBody>
          <a:bodyPr/>
          <a:lstStyle/>
          <a:p>
            <a:pPr algn="ctr">
              <a:buNone/>
            </a:pPr>
            <a:r>
              <a:rPr lang="ar-SY" sz="6000" b="1" dirty="0" smtClean="0"/>
              <a:t>1) بذل المال </a:t>
            </a:r>
            <a:r>
              <a:rPr lang="ar-SY" sz="6000" b="1" dirty="0" smtClean="0"/>
              <a:t>ديناً لذوي الحاجة</a:t>
            </a:r>
            <a:endParaRPr lang="ar-SY" sz="60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600" b="1" dirty="0" smtClean="0"/>
              <a:t>آداب المقرض </a:t>
            </a:r>
            <a:r>
              <a:rPr lang="ar-SY" sz="6600" b="1" dirty="0" err="1" smtClean="0"/>
              <a:t>والمستقرض</a:t>
            </a:r>
            <a:r>
              <a:rPr lang="ar-SY" sz="4400" b="1" dirty="0" smtClean="0"/>
              <a:t/>
            </a:r>
            <a:br>
              <a:rPr lang="ar-SY" sz="4400" b="1" dirty="0" smtClean="0"/>
            </a:br>
            <a:r>
              <a:rPr lang="ar-SY" sz="5400" b="1" dirty="0" smtClean="0"/>
              <a:t>أولاً </a:t>
            </a:r>
            <a:r>
              <a:rPr lang="ar-SY" sz="5400" b="1" dirty="0" smtClean="0"/>
              <a:t>: </a:t>
            </a:r>
            <a:r>
              <a:rPr lang="ar-SY" sz="5400" b="1" dirty="0" smtClean="0"/>
              <a:t>آداب المقرض (الدائن)</a:t>
            </a:r>
            <a:endParaRPr lang="en-US" sz="44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214554"/>
            <a:ext cx="4038600" cy="3916371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ar-SY" sz="6000" dirty="0" smtClean="0"/>
              <a:t>قال تعالى:</a:t>
            </a:r>
          </a:p>
          <a:p>
            <a:pPr algn="ctr">
              <a:buNone/>
            </a:pPr>
            <a:r>
              <a:rPr lang="ar-SY" sz="6000" dirty="0" smtClean="0">
                <a:sym typeface="AGA Arabesque"/>
              </a:rPr>
              <a:t></a:t>
            </a:r>
            <a:r>
              <a:rPr lang="ar-SY" sz="6000" b="1" dirty="0" smtClean="0"/>
              <a:t>وَإِنْ كَانَ ذُو عُسْرَةٍ فَنَظِرَةٌ إِلَى </a:t>
            </a:r>
            <a:r>
              <a:rPr lang="ar-SY" sz="6000" b="1" dirty="0" smtClean="0"/>
              <a:t>مَيْسَرَةٍ</a:t>
            </a:r>
            <a:r>
              <a:rPr lang="ar-SY" sz="6000" dirty="0" smtClean="0">
                <a:sym typeface="AGA Arabesque"/>
              </a:rPr>
              <a:t></a:t>
            </a:r>
          </a:p>
          <a:p>
            <a:pPr algn="ctr">
              <a:buNone/>
            </a:pPr>
            <a:r>
              <a:rPr lang="ar-SY" sz="3200" dirty="0" smtClean="0">
                <a:sym typeface="AGA Arabesque"/>
              </a:rPr>
              <a:t>البقرة 280</a:t>
            </a:r>
            <a:endParaRPr lang="ar-SY" sz="3200" dirty="0" smtClean="0"/>
          </a:p>
        </p:txBody>
      </p:sp>
      <p:sp>
        <p:nvSpPr>
          <p:cNvPr id="5" name="عنصر نائب للمحتوى 4"/>
          <p:cNvSpPr>
            <a:spLocks noGrp="1"/>
          </p:cNvSpPr>
          <p:nvPr>
            <p:ph sz="half" idx="2"/>
          </p:nvPr>
        </p:nvSpPr>
        <p:spPr>
          <a:xfrm>
            <a:off x="4648200" y="2071678"/>
            <a:ext cx="4038600" cy="4059247"/>
          </a:xfrm>
        </p:spPr>
        <p:txBody>
          <a:bodyPr/>
          <a:lstStyle/>
          <a:p>
            <a:pPr algn="ctr">
              <a:buNone/>
            </a:pPr>
            <a:r>
              <a:rPr lang="ar-SY" sz="6000" b="1" dirty="0" smtClean="0"/>
              <a:t>2) </a:t>
            </a:r>
            <a:r>
              <a:rPr lang="ar-SY" sz="6000" b="1" dirty="0" err="1" smtClean="0"/>
              <a:t>إنظار</a:t>
            </a:r>
            <a:r>
              <a:rPr lang="ar-SY" sz="6000" b="1" dirty="0" smtClean="0"/>
              <a:t> المدين </a:t>
            </a:r>
            <a:r>
              <a:rPr lang="ar-SY" sz="6000" b="1" dirty="0" smtClean="0"/>
              <a:t>بالوقت</a:t>
            </a:r>
            <a:endParaRPr lang="ar-SY" sz="60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600" b="1" dirty="0" smtClean="0"/>
              <a:t>آداب المقرض </a:t>
            </a:r>
            <a:r>
              <a:rPr lang="ar-SY" sz="6600" b="1" dirty="0" err="1" smtClean="0"/>
              <a:t>والمستقرض</a:t>
            </a:r>
            <a:r>
              <a:rPr lang="ar-SY" sz="4400" b="1" dirty="0" smtClean="0"/>
              <a:t/>
            </a:r>
            <a:br>
              <a:rPr lang="ar-SY" sz="4400" b="1" dirty="0" smtClean="0"/>
            </a:br>
            <a:r>
              <a:rPr lang="ar-SY" sz="5400" b="1" dirty="0" smtClean="0"/>
              <a:t>أولاً </a:t>
            </a:r>
            <a:r>
              <a:rPr lang="ar-SY" sz="5400" b="1" dirty="0" smtClean="0"/>
              <a:t>: </a:t>
            </a:r>
            <a:r>
              <a:rPr lang="ar-SY" sz="5400" b="1" dirty="0" smtClean="0"/>
              <a:t>آداب المقرض (الدائن)</a:t>
            </a:r>
            <a:endParaRPr lang="en-US" sz="44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00034" y="2571744"/>
            <a:ext cx="8186766" cy="3987809"/>
          </a:xfrm>
        </p:spPr>
        <p:txBody>
          <a:bodyPr/>
          <a:lstStyle/>
          <a:p>
            <a:pPr algn="ctr">
              <a:buNone/>
            </a:pPr>
            <a:r>
              <a:rPr lang="ar-SY" sz="7200" b="1" dirty="0" smtClean="0"/>
              <a:t>3) إسقاط بعض الدين عن المدين هبة له</a:t>
            </a:r>
            <a:endParaRPr lang="ar-SY" sz="72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600" b="1" dirty="0" smtClean="0"/>
              <a:t>آداب المقرض </a:t>
            </a:r>
            <a:r>
              <a:rPr lang="ar-SY" sz="6600" b="1" dirty="0" err="1" smtClean="0"/>
              <a:t>والمستقرض</a:t>
            </a:r>
            <a:r>
              <a:rPr lang="ar-SY" sz="4400" b="1" dirty="0" smtClean="0"/>
              <a:t/>
            </a:r>
            <a:br>
              <a:rPr lang="ar-SY" sz="4400" b="1" dirty="0" smtClean="0"/>
            </a:br>
            <a:r>
              <a:rPr lang="ar-SY" sz="5400" b="1" dirty="0" smtClean="0"/>
              <a:t>أولاً </a:t>
            </a:r>
            <a:r>
              <a:rPr lang="ar-SY" sz="5400" b="1" dirty="0" smtClean="0"/>
              <a:t>: </a:t>
            </a:r>
            <a:r>
              <a:rPr lang="ar-SY" sz="5400" b="1" dirty="0" smtClean="0"/>
              <a:t>آداب المقرض (الدائن)</a:t>
            </a:r>
            <a:endParaRPr lang="en-US" sz="44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571472" y="2214554"/>
            <a:ext cx="3924328" cy="391637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3200" b="1" dirty="0" smtClean="0"/>
              <a:t>قَالَ رَسُولُ اللَّهِ </a:t>
            </a:r>
            <a:r>
              <a:rPr lang="ar-SY" sz="3200" dirty="0" smtClean="0">
                <a:sym typeface="AGA Arabesque"/>
              </a:rPr>
              <a:t></a:t>
            </a:r>
          </a:p>
          <a:p>
            <a:pPr algn="ctr">
              <a:buNone/>
            </a:pPr>
            <a:r>
              <a:rPr lang="ar-SY" sz="3200" b="1" dirty="0" smtClean="0">
                <a:sym typeface="AGA Arabesque"/>
              </a:rPr>
              <a:t>((</a:t>
            </a:r>
            <a:r>
              <a:rPr lang="ar-SY" sz="3200" b="1" dirty="0" smtClean="0"/>
              <a:t>مَنْ </a:t>
            </a:r>
            <a:r>
              <a:rPr lang="ar-SY" sz="3200" b="1" dirty="0" smtClean="0"/>
              <a:t>أَرَادَ أَنْ </a:t>
            </a:r>
            <a:r>
              <a:rPr lang="ar-SY" sz="3200" b="1" dirty="0" err="1" smtClean="0"/>
              <a:t>تُسْتَجَابَ</a:t>
            </a:r>
            <a:r>
              <a:rPr lang="ar-SY" sz="3200" b="1" dirty="0" smtClean="0"/>
              <a:t> دَعْوَتُهُ وَأَنْ تُكْشَفَ كُرْبَتُهُ فَلْيُفَرِّجْ عَنْ </a:t>
            </a:r>
            <a:r>
              <a:rPr lang="ar-SY" sz="3200" b="1" dirty="0" smtClean="0"/>
              <a:t>مُعْسِرٍ))</a:t>
            </a:r>
          </a:p>
          <a:p>
            <a:pPr algn="ctr">
              <a:buNone/>
            </a:pPr>
            <a:r>
              <a:rPr lang="ar-SY" sz="3200" b="1" dirty="0" smtClean="0"/>
              <a:t>أحمد</a:t>
            </a:r>
            <a:endParaRPr lang="ar-SY" sz="3200" b="1" dirty="0" smtClean="0"/>
          </a:p>
          <a:p>
            <a:pPr algn="ctr">
              <a:buNone/>
            </a:pPr>
            <a:endParaRPr lang="ar-SY" sz="3200" b="1" dirty="0" smtClean="0"/>
          </a:p>
        </p:txBody>
      </p:sp>
      <p:sp>
        <p:nvSpPr>
          <p:cNvPr id="5" name="عنصر نائب للمحتوى 4"/>
          <p:cNvSpPr>
            <a:spLocks noGrp="1"/>
          </p:cNvSpPr>
          <p:nvPr>
            <p:ph sz="half" idx="2"/>
          </p:nvPr>
        </p:nvSpPr>
        <p:spPr>
          <a:xfrm>
            <a:off x="4648200" y="2214554"/>
            <a:ext cx="3924328" cy="3916371"/>
          </a:xfrm>
        </p:spPr>
        <p:txBody>
          <a:bodyPr/>
          <a:lstStyle/>
          <a:p>
            <a:pPr algn="ctr">
              <a:buNone/>
            </a:pPr>
            <a:r>
              <a:rPr lang="ar-SY" sz="4800" b="1" dirty="0" smtClean="0"/>
              <a:t>4) مسامحة الدائن للمدين بكل المال هبة وصدقة</a:t>
            </a:r>
          </a:p>
          <a:p>
            <a:pPr algn="ctr">
              <a:buNone/>
            </a:pPr>
            <a:endParaRPr lang="ar-SY" sz="4800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Y" sz="6600" b="1" dirty="0" smtClean="0"/>
              <a:t>آداب المقرض </a:t>
            </a:r>
            <a:r>
              <a:rPr lang="ar-SY" sz="6600" b="1" dirty="0" err="1" smtClean="0"/>
              <a:t>والمستقرض</a:t>
            </a:r>
            <a:r>
              <a:rPr lang="ar-SY" sz="4400" b="1" dirty="0" smtClean="0"/>
              <a:t/>
            </a:r>
            <a:br>
              <a:rPr lang="ar-SY" sz="4400" b="1" dirty="0" smtClean="0"/>
            </a:br>
            <a:r>
              <a:rPr lang="ar-SY" sz="5400" b="1" dirty="0" smtClean="0"/>
              <a:t>أولاً </a:t>
            </a:r>
            <a:r>
              <a:rPr lang="ar-SY" sz="5400" b="1" dirty="0" smtClean="0"/>
              <a:t>: </a:t>
            </a:r>
            <a:r>
              <a:rPr lang="ar-SY" sz="5400" b="1" dirty="0" smtClean="0"/>
              <a:t>آداب المقرض (الدائن)</a:t>
            </a:r>
            <a:endParaRPr lang="en-US" sz="44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00034" y="2143116"/>
            <a:ext cx="8186766" cy="421484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ar-SY" sz="6000" b="1" dirty="0" smtClean="0"/>
              <a:t>1) بذل المال </a:t>
            </a:r>
            <a:r>
              <a:rPr lang="ar-SY" sz="6000" b="1" dirty="0" smtClean="0"/>
              <a:t>ديناً لــــــــــــــــذوي الحاجة</a:t>
            </a:r>
          </a:p>
          <a:p>
            <a:pPr algn="ctr">
              <a:buNone/>
            </a:pPr>
            <a:r>
              <a:rPr lang="ar-SY" sz="6000" b="1" dirty="0" smtClean="0"/>
              <a:t>2) </a:t>
            </a:r>
            <a:r>
              <a:rPr lang="ar-SY" sz="6000" b="1" dirty="0" err="1" smtClean="0"/>
              <a:t>إنظــــــــــــــــــــــــــــار</a:t>
            </a:r>
            <a:r>
              <a:rPr lang="ar-SY" sz="6000" b="1" dirty="0" smtClean="0"/>
              <a:t> </a:t>
            </a:r>
            <a:r>
              <a:rPr lang="ar-SY" sz="6000" b="1" dirty="0" smtClean="0"/>
              <a:t>المدين </a:t>
            </a:r>
            <a:r>
              <a:rPr lang="ar-SY" sz="6000" b="1" dirty="0" smtClean="0"/>
              <a:t>بالوقت</a:t>
            </a:r>
          </a:p>
          <a:p>
            <a:pPr algn="ctr">
              <a:buNone/>
            </a:pPr>
            <a:r>
              <a:rPr lang="ar-SY" sz="6000" b="1" dirty="0" smtClean="0"/>
              <a:t>3) </a:t>
            </a:r>
            <a:r>
              <a:rPr lang="ar-SY" sz="6000" b="1" dirty="0" smtClean="0"/>
              <a:t>إسـقاط </a:t>
            </a:r>
            <a:r>
              <a:rPr lang="ar-SY" sz="6000" b="1" dirty="0" smtClean="0"/>
              <a:t>بعض الدين عن المدين هبة له</a:t>
            </a:r>
          </a:p>
          <a:p>
            <a:pPr algn="ctr">
              <a:buNone/>
            </a:pPr>
            <a:r>
              <a:rPr lang="ar-SY" sz="5200" b="1" dirty="0" smtClean="0"/>
              <a:t>4) مسامحة الدائن للمدين بكل المال هبة </a:t>
            </a:r>
            <a:r>
              <a:rPr lang="ar-SY" sz="5200" b="1" dirty="0" smtClean="0"/>
              <a:t>وصدقة</a:t>
            </a:r>
            <a:endParaRPr lang="ar-SY" sz="5200" b="1" dirty="0" smtClean="0"/>
          </a:p>
          <a:p>
            <a:pPr algn="ctr">
              <a:buNone/>
            </a:pPr>
            <a:endParaRPr lang="ar-SY" sz="6000" b="1" dirty="0" smtClean="0"/>
          </a:p>
          <a:p>
            <a:pPr algn="ctr">
              <a:buNone/>
            </a:pPr>
            <a:endParaRPr lang="ar-SY" sz="60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14356"/>
            <a:ext cx="91440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ar-SY" sz="8800" b="1" dirty="0" smtClean="0">
                <a:solidFill>
                  <a:schemeClr val="tx1"/>
                </a:solidFill>
              </a:rPr>
              <a:t>ثانياً : </a:t>
            </a:r>
            <a:r>
              <a:rPr lang="ar-SY" sz="8800" b="1" dirty="0" smtClean="0">
                <a:solidFill>
                  <a:schemeClr val="tx1"/>
                </a:solidFill>
              </a:rPr>
              <a:t>آداب </a:t>
            </a:r>
            <a:r>
              <a:rPr lang="ar-SY" sz="8800" b="1" dirty="0" err="1" smtClean="0">
                <a:solidFill>
                  <a:schemeClr val="tx1"/>
                </a:solidFill>
              </a:rPr>
              <a:t>المستقرض</a:t>
            </a:r>
            <a:r>
              <a:rPr lang="ar-SY" sz="8800" b="1" dirty="0" smtClean="0">
                <a:solidFill>
                  <a:schemeClr val="tx1"/>
                </a:solidFill>
              </a:rPr>
              <a:t>(المدين)</a:t>
            </a:r>
            <a:endParaRPr lang="en-US" sz="8800" b="1" dirty="0">
              <a:solidFill>
                <a:schemeClr val="tx1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43115"/>
            <a:ext cx="9144000" cy="4714885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6600" b="1" dirty="0" smtClean="0">
                <a:solidFill>
                  <a:schemeClr val="tx2">
                    <a:lumMod val="75000"/>
                  </a:schemeClr>
                </a:solidFill>
              </a:rPr>
              <a:t>1) </a:t>
            </a:r>
            <a:r>
              <a:rPr lang="ar-SY" sz="6600" b="1" dirty="0" smtClean="0">
                <a:solidFill>
                  <a:schemeClr val="tx2">
                    <a:lumMod val="75000"/>
                  </a:schemeClr>
                </a:solidFill>
              </a:rPr>
              <a:t>الابتعاد عن الدين قدر الإمكان</a:t>
            </a:r>
            <a:endParaRPr lang="ar-SY" sz="4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125</TotalTime>
  <Words>243</Words>
  <Application>Microsoft Office PowerPoint</Application>
  <PresentationFormat>عرض على الشاشة (3:4)‏</PresentationFormat>
  <Paragraphs>40</Paragraphs>
  <Slides>14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4</vt:i4>
      </vt:variant>
      <vt:variant>
        <vt:lpstr>عناوين الشرائح</vt:lpstr>
      </vt:variant>
      <vt:variant>
        <vt:i4>14</vt:i4>
      </vt:variant>
    </vt:vector>
  </HeadingPairs>
  <TitlesOfParts>
    <vt:vector size="18" baseType="lpstr">
      <vt:lpstr>Ocean</vt:lpstr>
      <vt:lpstr>Edge</vt:lpstr>
      <vt:lpstr>1_Ocean</vt:lpstr>
      <vt:lpstr>تدفق</vt:lpstr>
      <vt:lpstr>الشريحة 1</vt:lpstr>
      <vt:lpstr>سلسلة أسواقنا التجارية</vt:lpstr>
      <vt:lpstr>عنوان الخطبة</vt:lpstr>
      <vt:lpstr>آداب المقرض والمستقرض أولاً : آداب المقرض (الدائن)</vt:lpstr>
      <vt:lpstr>آداب المقرض والمستقرض أولاً : آداب المقرض (الدائن)</vt:lpstr>
      <vt:lpstr>آداب المقرض والمستقرض أولاً : آداب المقرض (الدائن)</vt:lpstr>
      <vt:lpstr>آداب المقرض والمستقرض أولاً : آداب المقرض (الدائن)</vt:lpstr>
      <vt:lpstr>آداب المقرض والمستقرض أولاً : آداب المقرض (الدائن)</vt:lpstr>
      <vt:lpstr>ثانياً : آداب المستقرض(المدين)</vt:lpstr>
      <vt:lpstr>ثانياً : آداب المستقرض(المدين)</vt:lpstr>
      <vt:lpstr>ثانياً : آداب المستقرض(المدين)</vt:lpstr>
      <vt:lpstr>ثانياً : آداب المستقرض(المدين)</vt:lpstr>
      <vt:lpstr>ثانياً : آداب المستقرض(المدين)</vt:lpstr>
      <vt:lpstr>ثانياً : آداب المستقرض(المدين)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45</cp:revision>
  <dcterms:created xsi:type="dcterms:W3CDTF">2008-01-26T18:59:58Z</dcterms:created>
  <dcterms:modified xsi:type="dcterms:W3CDTF">2009-11-13T07:41:33Z</dcterms:modified>
</cp:coreProperties>
</file>